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1"/>
  </p:sldMasterIdLst>
  <p:sldIdLst>
    <p:sldId id="295" r:id="rId2"/>
    <p:sldId id="296" r:id="rId3"/>
    <p:sldId id="297" r:id="rId4"/>
    <p:sldId id="298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5" r:id="rId30"/>
    <p:sldId id="326" r:id="rId31"/>
    <p:sldId id="327" r:id="rId32"/>
    <p:sldId id="328" r:id="rId33"/>
    <p:sldId id="330" r:id="rId34"/>
    <p:sldId id="331" r:id="rId35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4C567730-8C7C-4FB8-91AD-4D73FACAC614}">
          <p14:sldIdLst>
            <p14:sldId id="295"/>
            <p14:sldId id="296"/>
            <p14:sldId id="297"/>
            <p14:sldId id="298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5"/>
            <p14:sldId id="326"/>
            <p14:sldId id="327"/>
            <p14:sldId id="328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5" autoAdjust="0"/>
    <p:restoredTop sz="94660"/>
  </p:normalViewPr>
  <p:slideViewPr>
    <p:cSldViewPr snapToGrid="0">
      <p:cViewPr>
        <p:scale>
          <a:sx n="66" d="100"/>
          <a:sy n="66" d="100"/>
        </p:scale>
        <p:origin x="47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493E5-4D5B-2225-799E-AD650B410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24330-EB8B-43E6-C501-714D9CC6C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265A8-87D5-ABAD-DD01-B655FC84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FC1E9-D660-4A83-1116-1AE6552DF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3C894-8C1A-519C-D9DF-7ACEB66C3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83132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225DB-DF67-4362-3473-140D9E1A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718EAC-CA56-F880-14D6-74EC01127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0836F-C8C9-7DE2-F0A7-2AEF05599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8C423-384A-52EF-2AC3-FE0CE0BB1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F54EF-2023-4171-94E9-BE6C96B6C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35590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3ADAEA-AAF8-D42D-09B0-84AE3E5A87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2155F2-6E14-5C36-BF18-49987F9105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57ACD-A82D-5EF3-8793-E5F11E8BF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D8AF1-FE9A-31D6-7C5D-D5D3EF16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29985-9AE0-27BE-26EB-A1A648015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25727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B1120-FED6-530C-B251-390D022A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B67C0-70C5-4B28-D4B1-FE9ED47FF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5D254-8F6B-EF8C-DDE2-E6875A92E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698C7-DF8A-6394-4067-0201107D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57AE9-7733-C090-0F93-03812A654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87932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5AF1E-0562-5546-FE89-0B7D4F7A4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CCCD8-29A8-C0B3-6B98-BCB129ADC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C0DCF-7135-11D4-1FBD-B9370F3F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1EB09-376F-497B-D843-5BA3AA4C4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4AEBA-53A2-90B9-1EF1-E6C2161E1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7789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7BC8-94BB-DB48-A63C-B1616BAE4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B1389-B30C-EE58-AEE6-A517B61D14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3FB8B-C828-8034-AE7D-6AC63101F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E48583-2204-6188-AB8B-A5AC0BF0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772C8-335B-F680-DA49-ADBD61F12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DB28C-C078-71DB-8474-EE5052A10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88503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E396-5AF2-699D-8D16-57E6FFAB4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CF322-BF74-1260-EF17-D3DB49382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739D1-DC44-D03E-B7D7-DCECCBD3C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BFDEA8-D558-6E0E-95B8-69E3BFE782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97E8D5-1552-71EF-9934-8E3E7CA4C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4B0368-9D3E-4EAC-E275-438868198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83EDD4-CDEF-7421-25F4-81278A43F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8EAC00-921E-7797-E99D-3C7629406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544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EB2A8-48F2-C048-9572-F7702F486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04FE22-19BA-FBB6-A9CF-713F0A578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42FB3E-C533-531F-13B0-3309B57D4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A4243-911F-35AE-9D63-3469EC1C5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96309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88BFF-63D5-821F-BFCF-E77B5131F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07C678-D92F-8A8E-CA67-350607A7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735C9-4AEB-48DB-DCEE-CC25418DA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89826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AB36-6AF8-A517-A5BE-4A521BC46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C2113-B1E0-669D-504B-C72A86133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B5C43A-22F0-B6C0-7FF5-2436F467A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79D01-AD30-E6BC-EB8D-6237B25CB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6C3FC-04F7-B31C-4879-FC07F6ADD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24F9F-2E6C-C913-BB8C-AC46C40CF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7975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14FCD-EDBA-D446-C454-E668D6B1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7E5A4-8E49-3000-C0CA-F31602C0F1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12AC4-CC33-C76F-5358-5572ED2D6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7C897-BD48-A554-FF8D-4D135A4BB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8C8F4-77F6-A5F5-3C41-4119BB65D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E6CEF-5114-F743-13F4-6AB586AC3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7038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457004-AE24-E238-9C52-EEC71C64E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66E1F-1DA1-BA1A-DF48-110597729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CE5FB-254B-71B2-740B-48082D722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215FF-22FC-308E-2FE5-AFC39305C6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13170-6FEA-7C31-AE49-F009AF95B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3437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robots around a circular surface&#10;&#10;Description automatically generated">
            <a:extLst>
              <a:ext uri="{FF2B5EF4-FFF2-40B4-BE49-F238E27FC236}">
                <a16:creationId xmlns:a16="http://schemas.microsoft.com/office/drawing/2014/main" id="{0D77D94F-8B3C-EC6F-67A5-2BBEE098FF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3" b="294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DBC57C-EE07-ECB5-3380-016AA56C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>
                <a:solidFill>
                  <a:srgbClr val="FFFFFF"/>
                </a:solidFill>
              </a:rPr>
              <a:t>On Two Pincer Search Algorithms</a:t>
            </a:r>
            <a:br>
              <a:rPr lang="en-US" sz="5100">
                <a:solidFill>
                  <a:srgbClr val="FFFFFF"/>
                </a:solidFill>
              </a:rPr>
            </a:br>
            <a:r>
              <a:rPr lang="en-US" sz="5100">
                <a:solidFill>
                  <a:srgbClr val="FFFFFF"/>
                </a:solidFill>
              </a:rPr>
              <a:t>Guaranteeing Capturing Evaders In Circular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5FBB7-C406-C399-A76C-49048B28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Hay Elmaliah and Yonatan Kahalani</a:t>
            </a:r>
          </a:p>
        </p:txBody>
      </p:sp>
    </p:spTree>
    <p:extLst>
      <p:ext uri="{BB962C8B-B14F-4D97-AF65-F5344CB8AC3E}">
        <p14:creationId xmlns:p14="http://schemas.microsoft.com/office/powerpoint/2010/main" val="1165558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4C74C1C-EF2E-40CF-A712-656E694E6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4783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End of the algorithm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644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998176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5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78AA9-789F-0AE7-72AB-ACC9C3D1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52" y="627954"/>
            <a:ext cx="4015031" cy="53533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66262" y="2620641"/>
                <a:ext cx="5837750" cy="3023702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In the last iteration the radius is below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2400" b="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We then move one last iteration and finish.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6262" y="2620641"/>
                <a:ext cx="5837750" cy="3023702"/>
              </a:xfrm>
              <a:blipFill>
                <a:blip r:embed="rId3"/>
                <a:stretch>
                  <a:fillRect l="-167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4100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Theorem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5240" y="2394857"/>
                <a:ext cx="8871131" cy="3610094"/>
              </a:xfrm>
            </p:spPr>
            <p:txBody>
              <a:bodyPr vert="horz" lIns="91440" tIns="45720" rIns="91440" bIns="45720" rtlCol="0" anchor="t"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the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minimum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speed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required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for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an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agent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algorithm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 1 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is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 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</m:sub>
                          </m:sSub>
                        </m:e>
                      </m:borderBox>
                    </m:oMath>
                  </m:oMathPara>
                </a14:m>
                <a:endParaRPr lang="en-US" sz="28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35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3500" b="1" dirty="0">
                    <a:latin typeface="+mj-lt"/>
                  </a:rPr>
                  <a:t>Proof</a:t>
                </a:r>
                <a:r>
                  <a:rPr lang="en-US" sz="2800" dirty="0">
                    <a:latin typeface="+mj-lt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2800" dirty="0">
                    <a:latin typeface="+mj-lt"/>
                  </a:rPr>
                  <a:t>The time for a sweeper agent to search its sector at the first iteration</a:t>
                </a:r>
              </a:p>
              <a:p>
                <a:pPr marL="0" indent="0">
                  <a:buNone/>
                </a:pPr>
                <a:r>
                  <a:rPr lang="en-US" sz="2800" dirty="0">
                    <a:latin typeface="+mj-lt"/>
                  </a:rPr>
                  <a:t>is given by: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33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sz="33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3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  <m:sSub>
                          <m:sSubPr>
                            <m:ctrlPr>
                              <a:rPr lang="en-US" sz="33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300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sz="33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r>
                          <a:rPr lang="en-US" sz="33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sSub>
                          <m:sSubPr>
                            <m:ctrlPr>
                              <a:rPr lang="en-US" sz="33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3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3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</m:den>
                    </m:f>
                  </m:oMath>
                </a14:m>
                <a:endParaRPr lang="en-US" sz="28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j-lt"/>
                  </a:rPr>
                  <a:t>The time for an evader to travel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800" dirty="0">
                    <a:latin typeface="+mj-lt"/>
                  </a:rPr>
                  <a:t>  distance is given by: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33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US" sz="33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8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a:rPr lang="en-US" sz="3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sSub>
                          <m:sSubPr>
                            <m:ctrlPr>
                              <a:rPr lang="en-US" sz="3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8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den>
                    </m:f>
                  </m:oMath>
                </a14:m>
                <a:endParaRPr lang="en-US" sz="2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5240" y="2394857"/>
                <a:ext cx="8871131" cy="3610094"/>
              </a:xfrm>
              <a:blipFill>
                <a:blip r:embed="rId2"/>
                <a:stretch>
                  <a:fillRect l="-164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50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Proof - continue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CDCD90-59C9-2F88-AC89-AEFB37328C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4471" y="2669084"/>
                <a:ext cx="10319657" cy="350123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We must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b="1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otherwise an evader will have enough time to travel more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 distance, which is more than the sensor length, so it could go away.</a:t>
                </a:r>
              </a:p>
              <a:p>
                <a:pPr marL="0" indent="0">
                  <a:buNone/>
                </a:pPr>
                <a:endParaRPr lang="en-US" sz="2400" b="0" i="1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by simple algebra, the above yields:</a:t>
                </a: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</m:sub>
                          </m:sSub>
                        </m:e>
                      </m:borderBox>
                    </m:oMath>
                  </m:oMathPara>
                </a14:m>
                <a:endParaRPr lang="en-IL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CDCD90-59C9-2F88-AC89-AEFB37328C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4471" y="2669084"/>
                <a:ext cx="10319657" cy="3501237"/>
              </a:xfrm>
              <a:blipFill>
                <a:blip r:embed="rId2"/>
                <a:stretch>
                  <a:fillRect l="-886" t="-331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7176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Theorem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5240" y="2394857"/>
                <a:ext cx="8871131" cy="3610094"/>
              </a:xfrm>
            </p:spPr>
            <p:txBody>
              <a:bodyPr vert="horz" lIns="91440" tIns="45720" rIns="91440" bIns="45720" rtlCol="0" anchor="t"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m:rPr>
                              <m:nor/>
                            </m:rPr>
                            <a:rPr lang="en-US" sz="2800" dirty="0" smtClean="0">
                              <a:latin typeface="+mj-lt"/>
                            </a:rPr>
                            <m:t>if</m:t>
                          </m:r>
                          <m:r>
                            <m:rPr>
                              <m:nor/>
                            </m:rPr>
                            <a:rPr lang="en-US" sz="2800" dirty="0" smtClean="0">
                              <a:latin typeface="+mj-lt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the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algorithm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can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finish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finite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time</m:t>
                          </m:r>
                        </m:e>
                      </m:borderBox>
                    </m:oMath>
                  </m:oMathPara>
                </a14:m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35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b="1" dirty="0">
                    <a:latin typeface="+mj-lt"/>
                  </a:rPr>
                  <a:t>Proof</a:t>
                </a:r>
                <a:r>
                  <a:rPr lang="en-US" dirty="0">
                    <a:latin typeface="+mj-lt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with the definitions in lemma 1 we know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2400" b="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so, we have at least a fraction of positive time for an agent to go inward the center and reduce the radius of the circle.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Since we get a circle with a smaller radius we can continue in this manner and get the result.</a:t>
                </a:r>
                <a:endParaRPr lang="en-IL" sz="24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5240" y="2394857"/>
                <a:ext cx="8871131" cy="3610094"/>
              </a:xfrm>
              <a:blipFill>
                <a:blip r:embed="rId2"/>
                <a:stretch>
                  <a:fillRect l="-1787" b="-135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1036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9546046" cy="161848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Now that we know that our algorithm works, we can calculate some specifics: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5029" y="3014134"/>
                <a:ext cx="10091057" cy="2907695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dirty="0">
                    <a:latin typeface="+mj-lt"/>
                  </a:rPr>
                  <a:t> - The total time it takes the agent to go inward the center.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𝒄𝒊𝒓𝒄𝒖𝒍𝒂𝒓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dirty="0">
                    <a:latin typeface="+mj-lt"/>
                  </a:rPr>
                  <a:t> - The total time it takes the agents to sweep their angular sector.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400" b="1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- The total time it takes the agents to do the search.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400" b="1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- The number of iteration it takes the agents to sweep the circle.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5029" y="3014134"/>
                <a:ext cx="10091057" cy="2907695"/>
              </a:xfrm>
              <a:blipFill>
                <a:blip r:embed="rId2"/>
                <a:stretch>
                  <a:fillRect l="-785" t="-29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155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Lemma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5240" y="2394856"/>
                <a:ext cx="8871131" cy="3836301"/>
              </a:xfrm>
            </p:spPr>
            <p:txBody>
              <a:bodyPr vert="horz" lIns="91440" tIns="45720" rIns="91440" bIns="45720" rtlCol="0" anchor="t"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m:rPr>
                              <m:nor/>
                            </m:rPr>
                            <a:rPr lang="en-US" sz="3100" b="0" i="0" smtClean="0">
                              <a:latin typeface="+mj-lt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agent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can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go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inward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at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each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iteration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the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distance</m:t>
                          </m:r>
                          <m:r>
                            <m:rPr>
                              <m:nor/>
                            </m:rPr>
                            <a:rPr lang="en-US" sz="3100" b="0" i="0" dirty="0" smtClean="0">
                              <a:latin typeface="+mj-lt"/>
                            </a:rPr>
                            <m:t>: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31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US" sz="31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r>
                                    <a:rPr lang="en-US" sz="3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31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3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3100" b="0" i="1" smtClean="0">
                                              <a:latin typeface="Cambria Math" panose="02040503050406030204" pitchFamily="18" charset="0"/>
                                            </a:rPr>
                                            <m:t>𝑐𝑖𝑟𝑐𝑢𝑙𝑎𝑟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sz="31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3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1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1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1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1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1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borderBox>
                    </m:oMath>
                  </m:oMathPara>
                </a14:m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35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4100" b="1" dirty="0">
                    <a:latin typeface="+mj-lt"/>
                  </a:rPr>
                  <a:t>Proof</a:t>
                </a:r>
                <a:r>
                  <a:rPr lang="en-US" sz="4100" dirty="0">
                    <a:latin typeface="+mj-lt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400" dirty="0">
                    <a:latin typeface="+mj-lt"/>
                  </a:rPr>
                  <a:t>we want to prevent an evil evader to go more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3400" b="1" dirty="0">
                    <a:latin typeface="+mj-lt"/>
                  </a:rPr>
                  <a:t> </a:t>
                </a:r>
                <a:r>
                  <a:rPr lang="en-US" sz="3400" dirty="0">
                    <a:latin typeface="+mj-lt"/>
                  </a:rPr>
                  <a:t>distance during the whole iteration.</a:t>
                </a:r>
              </a:p>
              <a:p>
                <a:pPr marL="0" indent="0">
                  <a:buNone/>
                </a:pPr>
                <a:r>
                  <a:rPr lang="en-US" sz="3400" dirty="0">
                    <a:latin typeface="+mj-lt"/>
                  </a:rPr>
                  <a:t>Also, we want the agent to go inward at most such distance.</a:t>
                </a:r>
              </a:p>
              <a:p>
                <a:pPr marL="0" indent="0">
                  <a:buNone/>
                </a:pPr>
                <a:r>
                  <a:rPr lang="en-US" sz="3400" dirty="0">
                    <a:latin typeface="+mj-lt"/>
                  </a:rPr>
                  <a:t>During the angular sweep of the agent the evader can go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3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𝑐𝑖𝑟𝑐𝑢𝑙𝑎</m:t>
                        </m:r>
                        <m:sSub>
                          <m:sSub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400" dirty="0">
                    <a:latin typeface="+mj-lt"/>
                  </a:rPr>
                  <a:t> distance.</a:t>
                </a:r>
                <a:endParaRPr lang="en-IL" sz="34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5240" y="2394856"/>
                <a:ext cx="8871131" cy="3836301"/>
              </a:xfrm>
              <a:blipFill>
                <a:blip r:embed="rId2"/>
                <a:stretch>
                  <a:fillRect l="-1512" t="-15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870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Proof - continue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CDCD90-59C9-2F88-AC89-AEFB37328C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4471" y="2669084"/>
                <a:ext cx="10319657" cy="350123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𝒄𝒊𝒓𝒄𝒖𝒍𝒂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latin typeface="+mj-lt"/>
                  </a:rPr>
                  <a:t> the “credit” left for an evader. 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It must hold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so that at the end of the inward movement the evader will be inside the circle. Rearranging the expression above we get: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sz="2400" b="0" i="1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So, the agent get inside by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f>
                          <m:f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borderBox>
                  </m:oMath>
                </a14:m>
                <a:r>
                  <a:rPr lang="en-US" sz="2400" dirty="0">
                    <a:latin typeface="+mj-lt"/>
                  </a:rPr>
                  <a:t> as suggested.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CDCD90-59C9-2F88-AC89-AEFB37328C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4471" y="2669084"/>
                <a:ext cx="10319657" cy="3501237"/>
              </a:xfrm>
              <a:blipFill>
                <a:blip r:embed="rId2"/>
                <a:stretch>
                  <a:fillRect l="-886" t="-209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933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903789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From lemma 3 we conclude the following theorem: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CDCD90-59C9-2F88-AC89-AEFB37328C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4471" y="2830286"/>
                <a:ext cx="10319657" cy="334003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(2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1+2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m:rPr>
                            <m:nor/>
                          </m:rPr>
                          <a:rPr lang="en-US" sz="2400" dirty="0">
                            <a:latin typeface="+mj-lt"/>
                          </a:rPr>
                          <m:t> </m:t>
                        </m:r>
                      </m:den>
                    </m:f>
                  </m:oMath>
                </a14:m>
                <a:endParaRPr lang="en-US" sz="2000" i="1" dirty="0">
                  <a:latin typeface="+mj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>
                  <a:latin typeface="+mj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e-IL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𝒄𝒊𝒓𝒄𝒖𝒍𝒂𝒓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sz="2000" b="0" i="1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CDCD90-59C9-2F88-AC89-AEFB37328C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4471" y="2830286"/>
                <a:ext cx="10319657" cy="334003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876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CDCD90-59C9-2F88-AC89-AEFB37328C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4471" y="2669084"/>
                <a:ext cx="10319657" cy="35012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By lemma 3 we know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𝑐𝑖𝑟𝑐𝑢𝑙𝑎𝑟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Rearranging yields: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400" b="1" dirty="0">
                    <a:latin typeface="+mj-lt"/>
                  </a:rPr>
                  <a:t>  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which is a famous recurrence relation of the form: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4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CDCD90-59C9-2F88-AC89-AEFB37328C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4471" y="2669084"/>
                <a:ext cx="10319657" cy="3501237"/>
              </a:xfrm>
              <a:blipFill>
                <a:blip r:embed="rId2"/>
                <a:stretch>
                  <a:fillRect l="-886" t="-243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729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Proof - continue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CDCD90-59C9-2F88-AC89-AEFB37328C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5240" y="2669084"/>
                <a:ext cx="7064103" cy="32004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The first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latin typeface="+mj-lt"/>
                  </a:rPr>
                  <a:t> s.t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b="1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is actually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1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(up to 1).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Also, we get: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en-US" sz="2400" dirty="0">
                    <a:latin typeface="+mj-lt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𝑐𝑖𝑟𝑐𝑢𝑙𝑎𝑟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en-US" sz="2400" dirty="0">
                    <a:latin typeface="+mj-lt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solving this recurrence relation, yields all the results.</a:t>
                </a:r>
                <a:endParaRPr lang="en-US" sz="2400" b="1" dirty="0">
                  <a:latin typeface="+mj-lt"/>
                </a:endParaRP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CDCD90-59C9-2F88-AC89-AEFB37328C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5240" y="2669084"/>
                <a:ext cx="7064103" cy="3200401"/>
              </a:xfrm>
              <a:blipFill>
                <a:blip r:embed="rId2"/>
                <a:stretch>
                  <a:fillRect l="-1381" t="-114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652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A6ECF-356E-CB51-AE77-8CD7364B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dirty="0"/>
              <a:t>P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9C4D7-B036-0420-842D-AC03E4040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718731" cy="280039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latin typeface="+mj-lt"/>
              </a:rPr>
              <a:t>This paper deals with a resource allocation problem.</a:t>
            </a:r>
          </a:p>
          <a:p>
            <a:pPr marL="0" indent="0">
              <a:buNone/>
            </a:pPr>
            <a:r>
              <a:rPr lang="en-US" sz="2800" dirty="0">
                <a:latin typeface="+mj-lt"/>
              </a:rPr>
              <a:t>Our agents are trying to capture smart evaders located in a circular area; however, they have limited capabilities mainly their visibility.</a:t>
            </a:r>
          </a:p>
          <a:p>
            <a:pPr marL="0" indent="0">
              <a:buNone/>
            </a:pPr>
            <a:r>
              <a:rPr lang="en-US" sz="2800" dirty="0">
                <a:latin typeface="+mj-lt"/>
              </a:rPr>
              <a:t>We present two algorithms to catch the evaders while supplying theoretical foundations, and beautiful simulations.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7642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Lemma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5240" y="2394857"/>
                <a:ext cx="8871131" cy="3610094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borderBox>
                    </m:oMath>
                  </m:oMathPara>
                </a14:m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35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b="1" dirty="0">
                    <a:latin typeface="+mj-lt"/>
                  </a:rPr>
                  <a:t>Proof</a:t>
                </a:r>
                <a:r>
                  <a:rPr lang="en-US" dirty="0">
                    <a:latin typeface="+mj-lt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by adding more agents, we can make the search better to a point.</a:t>
                </a:r>
                <a:endParaRPr lang="en-IL" sz="24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5240" y="2394857"/>
                <a:ext cx="8871131" cy="3610094"/>
              </a:xfrm>
              <a:blipFill>
                <a:blip r:embed="rId2"/>
                <a:stretch>
                  <a:fillRect l="-1787" t="-16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836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group of robots on a circular surface&#10;&#10;Description automatically generated">
            <a:extLst>
              <a:ext uri="{FF2B5EF4-FFF2-40B4-BE49-F238E27FC236}">
                <a16:creationId xmlns:a16="http://schemas.microsoft.com/office/drawing/2014/main" id="{6CBB22EB-4EC5-B905-BDD4-CF774303DF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9" b="191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752201-4A41-E183-4964-1A5E9BED6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1696609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group of robots in a circular room&#10;&#10;Description automatically generated">
            <a:extLst>
              <a:ext uri="{FF2B5EF4-FFF2-40B4-BE49-F238E27FC236}">
                <a16:creationId xmlns:a16="http://schemas.microsoft.com/office/drawing/2014/main" id="{86964F3A-5FDB-2EA5-3950-072A2D8E03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2B36A6-93FA-48A6-FB01-BDAB42A01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Spiral Pincer Sweep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with limited sensing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09275-F6A3-34EF-65B6-A4DA88FD3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59404"/>
            <a:ext cx="105156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Algorithm 2</a:t>
            </a:r>
          </a:p>
        </p:txBody>
      </p:sp>
    </p:spTree>
    <p:extLst>
      <p:ext uri="{BB962C8B-B14F-4D97-AF65-F5344CB8AC3E}">
        <p14:creationId xmlns:p14="http://schemas.microsoft.com/office/powerpoint/2010/main" val="349904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61DC183-07AE-409A-AB63-34A0C77B6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Setting of the </a:t>
            </a:r>
            <a:r>
              <a:rPr lang="en-US" sz="4800" dirty="0"/>
              <a:t>second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7988" y="2496480"/>
                <a:ext cx="5837750" cy="3147863"/>
              </a:xfr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r>
                  <a:rPr lang="en-US" sz="2400" dirty="0">
                    <a:latin typeface="+mj-lt"/>
                  </a:rPr>
                  <a:t>We divide the circle into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 angular sectors.  </a:t>
                </a:r>
              </a:p>
              <a:p>
                <a:r>
                  <a:rPr lang="en-US" sz="2400" dirty="0">
                    <a:latin typeface="+mj-lt"/>
                  </a:rPr>
                  <a:t>We divide the agents to pairs.</a:t>
                </a:r>
              </a:p>
              <a:p>
                <a:r>
                  <a:rPr lang="en-US" sz="2400" dirty="0">
                    <a:latin typeface="+mj-lt"/>
                  </a:rPr>
                  <a:t>Each pair is responsible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angular sector.</a:t>
                </a:r>
              </a:p>
              <a:p>
                <a:r>
                  <a:rPr lang="en-US" sz="2400" dirty="0">
                    <a:latin typeface="+mj-lt"/>
                  </a:rPr>
                  <a:t>Each pair’s starting point is back-to-back from the middle of their sector.</a:t>
                </a:r>
              </a:p>
              <a:p>
                <a:r>
                  <a:rPr lang="en-US" sz="2400" dirty="0">
                    <a:latin typeface="+mj-lt"/>
                  </a:rPr>
                  <a:t>Each agent puts all his sensor inside the circle. </a:t>
                </a:r>
                <a:endParaRPr lang="en-IL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988" y="2496480"/>
                <a:ext cx="5837750" cy="3147863"/>
              </a:xfrm>
              <a:blipFill>
                <a:blip r:embed="rId2"/>
                <a:stretch>
                  <a:fillRect l="-1357" t="-6202" r="-1775" b="-100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A5428-7895-CE3F-225E-3DBCE9897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572" y="1686208"/>
            <a:ext cx="4509118" cy="331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71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61DC183-07AE-409A-AB63-34A0C77B6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Running of the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7987" y="2337705"/>
                <a:ext cx="6626884" cy="3871902"/>
              </a:xfrm>
            </p:spPr>
            <p:txBody>
              <a:bodyPr vert="horz" lIns="91440" tIns="45720" rIns="91440" bIns="45720" rtlCol="0" anchor="ctr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arcsin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latin typeface="+mj-lt"/>
                  </a:rPr>
                  <a:t> be the iteration index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While the radius of the circle is above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2400" b="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latin typeface="+mj-lt"/>
                  </a:rPr>
                  <a:t>Do: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Each agent scans its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 angular sector moving with angle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latin typeface="+mj-lt"/>
                  </a:rPr>
                  <a:t> to the tangent of the instantaneous circle, with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0" i="0" dirty="0">
                    <a:latin typeface="+mj-lt"/>
                  </a:rPr>
                  <a:t>and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𝑠𝑝𝑖𝑟𝑎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Each agent proceeds inward with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and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987" y="2337705"/>
                <a:ext cx="6626884" cy="3871902"/>
              </a:xfrm>
              <a:blipFill>
                <a:blip r:embed="rId2"/>
                <a:stretch>
                  <a:fillRect l="-1471" t="-424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58D7D-24E2-9265-22FC-20547E793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460" y="700076"/>
            <a:ext cx="3825341" cy="520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91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5240" y="2669085"/>
                <a:ext cx="9317446" cy="333586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latin typeface="+mj-lt"/>
                  </a:rPr>
                  <a:t> be an iteration index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Define: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sz="2400" b="1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- the angle a sweeper agent completes out of its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 sector.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- the radius of a sweeper agent at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>
                    <a:latin typeface="+mj-lt"/>
                  </a:rPr>
                  <a:t> during the spiral 	</a:t>
                </a:r>
                <a:r>
                  <a:rPr lang="en-US" sz="2400">
                    <a:latin typeface="+mj-lt"/>
                  </a:rPr>
                  <a:t>	movement</a:t>
                </a:r>
                <a:r>
                  <a:rPr lang="en-US" sz="2400" dirty="0">
                    <a:latin typeface="+mj-lt"/>
                  </a:rPr>
                  <a:t>.</a:t>
                </a:r>
                <a:endParaRPr lang="en-IL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5240" y="2669085"/>
                <a:ext cx="9317446" cy="3335866"/>
              </a:xfrm>
              <a:blipFill>
                <a:blip r:embed="rId2"/>
                <a:stretch>
                  <a:fillRect l="-1047" t="-255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730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dirty="0"/>
              <a:t>Lemma</a:t>
            </a: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5240" y="2166257"/>
                <a:ext cx="8871131" cy="3537857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b="1" dirty="0">
                    <a:latin typeface="+mj-lt"/>
                  </a:rPr>
                  <a:t>Proof: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The agent moves outward at speed: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Integrating on both sides with the precondition that the agent is located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 yields the result.</a:t>
                </a: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5240" y="2166257"/>
                <a:ext cx="8871131" cy="3537857"/>
              </a:xfrm>
              <a:blipFill>
                <a:blip r:embed="rId2"/>
                <a:stretch>
                  <a:fillRect l="-1787" b="-1617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5847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776368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Theorem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9714" y="2144486"/>
                <a:ext cx="8795657" cy="3597124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) </m:t>
                                  </m:r>
                                </m:e>
                              </m:rad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num>
                                        <m:den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num>
                                        <m:den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borderBox>
                    </m:oMath>
                  </m:oMathPara>
                </a14:m>
                <a:endParaRPr lang="en-US" sz="20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latin typeface="+mj-lt"/>
                  </a:rPr>
                  <a:t>Proof: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At the beginning of the iteration, we have the agent at radius: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2400" b="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Its tangent speed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⟹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b="1" dirty="0">
                    <a:latin typeface="+mj-lt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2400" b="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 (by lemma 1), integrating with respect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>
                    <a:latin typeface="+mj-lt"/>
                  </a:rPr>
                  <a:t> on both sides, yields the result.</a:t>
                </a:r>
                <a:endParaRPr lang="en-IL" sz="24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9714" y="2144486"/>
                <a:ext cx="8795657" cy="3597124"/>
              </a:xfrm>
              <a:blipFill>
                <a:blip r:embed="rId2"/>
                <a:stretch>
                  <a:fillRect l="-1109" t="-508" r="-1317" b="-1406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774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776368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dirty="0"/>
              <a:t>Lemma 2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9714" y="2198914"/>
                <a:ext cx="9405257" cy="3882718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For the spiral pincer sweep movement to succeed, the following inequality must hold: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borderBox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dirty="0">
                    <a:latin typeface="+mj-lt"/>
                  </a:rPr>
                  <a:t> is the time for an agent to make the first spiral movement.</a:t>
                </a:r>
              </a:p>
              <a:p>
                <a:pPr marL="0" indent="0">
                  <a:buNone/>
                </a:pPr>
                <a:endParaRPr lang="en-US" sz="24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latin typeface="+mj-lt"/>
                  </a:rPr>
                  <a:t>Proof: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Theorem 1 yields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b="1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and the following yield the result:</a:t>
                </a:r>
              </a:p>
              <a:p>
                <a:r>
                  <a:rPr lang="en-US" sz="2400" dirty="0">
                    <a:latin typeface="+mj-lt"/>
                  </a:rPr>
                  <a:t>An agent cannot go outward more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24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A smart evader might go outward with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IL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9714" y="2198914"/>
                <a:ext cx="9405257" cy="3882718"/>
              </a:xfrm>
              <a:blipFill>
                <a:blip r:embed="rId2"/>
                <a:stretch>
                  <a:fillRect l="-1037" t="-2198" r="-194" b="-53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0305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36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C3304E-12F2-B06E-30A1-9DC8FBC1E06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609" y="2340471"/>
                <a:ext cx="5358171" cy="2762040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2800" dirty="0"/>
                  <a:t>Solving lemma 1 for</a:t>
                </a:r>
                <a14:m>
                  <m:oMath xmlns:m="http://schemas.openxmlformats.org/officeDocument/2006/math">
                    <m:r>
                      <a:rPr lang="en-US" sz="2800" b="0" i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br>
                  <a:rPr lang="en-US" sz="2800" b="0" dirty="0"/>
                </a:br>
                <a:r>
                  <a:rPr lang="en-US" sz="2800" dirty="0"/>
                  <a:t>we get the critical velocity required for the algorithm to succeed.</a:t>
                </a:r>
                <a:br>
                  <a:rPr lang="en-US" sz="2800" dirty="0"/>
                </a:br>
                <a:r>
                  <a:rPr lang="en-US" sz="2800" dirty="0"/>
                  <a:t>As illustrated on the right,</a:t>
                </a:r>
                <a:br>
                  <a:rPr lang="en-US" sz="2800" dirty="0"/>
                </a:br>
                <a:r>
                  <a:rPr lang="en-US" sz="2800" dirty="0"/>
                  <a:t>we can see that it’s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𝐿𝐵</m:t>
                        </m:r>
                      </m:sub>
                    </m:sSub>
                  </m:oMath>
                </a14:m>
                <a:br>
                  <a:rPr lang="en-US" sz="3000" b="0" dirty="0"/>
                </a:br>
                <a:endParaRPr lang="en-US" sz="3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C3304E-12F2-B06E-30A1-9DC8FBC1E0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609" y="2340471"/>
                <a:ext cx="5358171" cy="2762040"/>
              </a:xfrm>
              <a:blipFill>
                <a:blip r:embed="rId2"/>
                <a:stretch>
                  <a:fillRect l="-2275" t="-3753" r="-79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3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BBF0C-5ADF-73C6-C91C-3C5885AE5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85" y="257135"/>
            <a:ext cx="3362918" cy="295096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8A6231-A837-F71D-E01A-24707D1E5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060" y="3495504"/>
            <a:ext cx="3387943" cy="294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78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Assumptions on the Sweepers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5240" y="2669085"/>
                <a:ext cx="8871131" cy="333586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2800" dirty="0">
                    <a:latin typeface="+mj-lt"/>
                  </a:rPr>
                  <a:t>The number of sweeper agents is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j-lt"/>
                  </a:rPr>
                  <a:t> is even.</a:t>
                </a:r>
              </a:p>
              <a:p>
                <a:r>
                  <a:rPr lang="en-US" sz="2800" dirty="0">
                    <a:latin typeface="+mj-lt"/>
                  </a:rPr>
                  <a:t>The agents don’t know the exact location or the amount of the evaders.</a:t>
                </a:r>
              </a:p>
              <a:p>
                <a:r>
                  <a:rPr lang="en-US" sz="2800" dirty="0">
                    <a:latin typeface="+mj-lt"/>
                  </a:rPr>
                  <a:t>The agents total sensing resources are a line sensor with a length of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+mj-lt"/>
                  </a:rPr>
                  <a:t>is constant.</a:t>
                </a:r>
              </a:p>
              <a:p>
                <a:r>
                  <a:rPr lang="en-US" sz="2800" dirty="0">
                    <a:latin typeface="+mj-lt"/>
                  </a:rPr>
                  <a:t>Each agent has exactly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800" dirty="0">
                    <a:latin typeface="+mj-lt"/>
                  </a:rPr>
                  <a:t>  linear sensor length.</a:t>
                </a:r>
              </a:p>
              <a:p>
                <a:pPr marL="0"/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5240" y="2669085"/>
                <a:ext cx="8871131" cy="3335866"/>
              </a:xfrm>
              <a:blipFill>
                <a:blip r:embed="rId2"/>
                <a:stretch>
                  <a:fillRect l="-1237" t="-3108" r="-137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549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776368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dirty="0"/>
              <a:t>Lemma 3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9714" y="2198914"/>
                <a:ext cx="9405257" cy="3882718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The distance an agent can go inward at each iteration is: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𝑠𝑝𝑖𝑟𝑎𝑙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borderBox>
                  </m:oMath>
                </a14:m>
                <a:endParaRPr lang="en-US" sz="2400" b="1" dirty="0">
                  <a:latin typeface="+mj-lt"/>
                </a:endParaRPr>
              </a:p>
              <a:p>
                <a:pPr marL="0" indent="0">
                  <a:buNone/>
                </a:pPr>
                <a:endParaRPr lang="en-US" sz="24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800" b="1" dirty="0">
                    <a:latin typeface="+mj-lt"/>
                  </a:rPr>
                  <a:t>Conclusion: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As the first algorithm.</a:t>
                </a:r>
                <a:endParaRPr lang="en-US" sz="2400" b="1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9714" y="2198914"/>
                <a:ext cx="9405257" cy="3882718"/>
              </a:xfrm>
              <a:blipFill>
                <a:blip r:embed="rId2"/>
                <a:stretch>
                  <a:fillRect l="-136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200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5285" y="1394508"/>
                <a:ext cx="9405257" cy="3882718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j-lt"/>
                    <a:ea typeface="+mj-ea"/>
                    <a:cs typeface="+mj-cs"/>
                  </a:rPr>
                  <a:t>From</a:t>
                </a:r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 </a:t>
                </a:r>
                <a: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lemma 3 </a:t>
                </a:r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and similarly to the first algorithm, we can form a recurrence relation of the form:</a:t>
                </a:r>
              </a:p>
              <a:p>
                <a:pPr marL="0" indent="0">
                  <a:buNone/>
                </a:pPr>
                <a:endParaRPr lang="en-US" sz="280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𝑖</m:t>
                          </m:r>
                          <m: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+</m:t>
                          </m:r>
                          <m: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𝑖</m:t>
                          </m:r>
                        </m:sub>
                      </m:sSub>
                      <m:r>
                        <a:rPr lang="en-US" sz="2800" b="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  <a:p>
                <a:pPr marL="0" indent="0">
                  <a:buNone/>
                </a:pPr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  <a:p>
                <a:pPr marL="0" indent="0">
                  <a:buNone/>
                </a:pPr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which can give us a closed solution for the number of iterations the algorithm takes and its time.</a:t>
                </a:r>
                <a:endParaRPr lang="en-US" sz="2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5285" y="1394508"/>
                <a:ext cx="9405257" cy="3882718"/>
              </a:xfrm>
              <a:blipFill>
                <a:blip r:embed="rId2"/>
                <a:stretch>
                  <a:fillRect l="-1361" t="-2669" r="-149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478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people standing around a round structure&#10;&#10;Description automatically generated">
            <a:extLst>
              <a:ext uri="{FF2B5EF4-FFF2-40B4-BE49-F238E27FC236}">
                <a16:creationId xmlns:a16="http://schemas.microsoft.com/office/drawing/2014/main" id="{AE00780C-C191-E1F3-3ADD-9AAC5CD67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9" b="2030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7CBC3-EFE2-C423-760C-E43C3A07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44212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C6F83-C5F5-569D-91C0-D90559E7A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89145-39FE-B6C1-6962-F9A27D14C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All is based and studied from the paper: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“Search for Smart Evaders with Swarms of Sweeping Agents- a Resource Allocation Perspective”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by Roee M. Francos and Alfred M. </a:t>
            </a:r>
            <a:r>
              <a:rPr lang="en-US" sz="2400" dirty="0" err="1">
                <a:latin typeface="+mj-lt"/>
              </a:rPr>
              <a:t>Bruckstein</a:t>
            </a:r>
            <a:r>
              <a:rPr lang="en-US" sz="2400" dirty="0">
                <a:latin typeface="+mj-lt"/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503534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C6F83-C5F5-569D-91C0-D90559E7A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89145-39FE-B6C1-6962-F9A27D14C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We would like to thank Freddy </a:t>
            </a:r>
            <a:r>
              <a:rPr lang="en-US" sz="2400" dirty="0" err="1">
                <a:latin typeface="+mj-lt"/>
              </a:rPr>
              <a:t>Bruckstein</a:t>
            </a:r>
            <a:r>
              <a:rPr lang="en-US" sz="2400" dirty="0">
                <a:latin typeface="+mj-lt"/>
              </a:rPr>
              <a:t> and Dave </a:t>
            </a:r>
            <a:r>
              <a:rPr lang="en-US" sz="2400" dirty="0" err="1">
                <a:latin typeface="+mj-lt"/>
              </a:rPr>
              <a:t>Dovrat</a:t>
            </a:r>
            <a:r>
              <a:rPr lang="en-US" sz="2400" dirty="0">
                <a:latin typeface="+mj-lt"/>
              </a:rPr>
              <a:t> for a fascinating course.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Also, we thank Roee Francos for helping us out preparing for the presentation.</a:t>
            </a:r>
            <a:endParaRPr lang="en-IL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84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Assumptions on the Evaders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5240" y="2669085"/>
                <a:ext cx="8871131" cy="333586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2800" dirty="0">
                    <a:latin typeface="+mj-lt"/>
                  </a:rPr>
                  <a:t>Evaders have maximum speed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b="0" dirty="0">
                  <a:latin typeface="+mj-lt"/>
                </a:endParaRPr>
              </a:p>
              <a:p>
                <a:r>
                  <a:rPr lang="en-US" sz="2800" dirty="0">
                    <a:latin typeface="+mj-lt"/>
                  </a:rPr>
                  <a:t>Evaders are located inside a circular area of radius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5240" y="2669085"/>
                <a:ext cx="8871131" cy="3335866"/>
              </a:xfrm>
              <a:blipFill>
                <a:blip r:embed="rId2"/>
                <a:stretch>
                  <a:fillRect l="-1237" t="-31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231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Assumptions of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DCB91-B7AF-FC45-9441-31AD62272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669085"/>
            <a:ext cx="8871131" cy="3335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latin typeface="+mj-lt"/>
              </a:rPr>
              <a:t>When evaders enter the sensibility range of a sweeper agent they get 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+mj-lt"/>
              </a:rPr>
              <a:t>caught.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354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Lower bound on the velocity of the agents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5240" y="2895291"/>
                <a:ext cx="8871131" cy="333586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Other papers dealt with this important problem, concluding that the minimal velocity is: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US" sz="2400" b="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M</a:t>
                </a:r>
                <a:r>
                  <a:rPr lang="en-US" sz="2400" b="0" dirty="0">
                    <a:latin typeface="+mj-lt"/>
                  </a:rPr>
                  <a:t>eaning that </a:t>
                </a:r>
                <a:r>
                  <a:rPr lang="en-US" sz="2400" dirty="0">
                    <a:latin typeface="+mj-lt"/>
                  </a:rPr>
                  <a:t>in case the agents are slower than this, they cannot guarantee capturing the evaders.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Therefore, this speed is a way to measure how good the presented algorithms are.</a:t>
                </a:r>
                <a:endParaRPr lang="en-US" sz="2400" b="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5240" y="2895291"/>
                <a:ext cx="8871131" cy="3335866"/>
              </a:xfrm>
              <a:blipFill>
                <a:blip r:embed="rId2"/>
                <a:stretch>
                  <a:fillRect l="-1100" t="-255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558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people in a city&#10;&#10;Description automatically generated">
            <a:extLst>
              <a:ext uri="{FF2B5EF4-FFF2-40B4-BE49-F238E27FC236}">
                <a16:creationId xmlns:a16="http://schemas.microsoft.com/office/drawing/2014/main" id="{20028C6B-C05D-B98D-9EE8-57D0DEF898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5" b="179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2B36A6-93FA-48A6-FB01-BDAB42A01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86" y="1108945"/>
            <a:ext cx="10722428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Circular Pincer Sweep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with limited sensing capabilities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09275-F6A3-34EF-65B6-A4DA88FD3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Algorithm 1</a:t>
            </a:r>
          </a:p>
        </p:txBody>
      </p:sp>
    </p:spTree>
    <p:extLst>
      <p:ext uri="{BB962C8B-B14F-4D97-AF65-F5344CB8AC3E}">
        <p14:creationId xmlns:p14="http://schemas.microsoft.com/office/powerpoint/2010/main" val="1719247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61DC183-07AE-409A-AB63-34A0C77B6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Setting of the first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7988" y="2496480"/>
                <a:ext cx="5837750" cy="3147863"/>
              </a:xfr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r>
                  <a:rPr lang="en-US" sz="2400" dirty="0">
                    <a:latin typeface="+mj-lt"/>
                  </a:rPr>
                  <a:t>We divide the circle into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 angular sectors.  </a:t>
                </a:r>
              </a:p>
              <a:p>
                <a:r>
                  <a:rPr lang="en-US" sz="2400" dirty="0">
                    <a:latin typeface="+mj-lt"/>
                  </a:rPr>
                  <a:t>We divide the agents to pairs.</a:t>
                </a:r>
              </a:p>
              <a:p>
                <a:r>
                  <a:rPr lang="en-US" sz="2400" dirty="0">
                    <a:latin typeface="+mj-lt"/>
                  </a:rPr>
                  <a:t>Each pair is responsible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angular sector.</a:t>
                </a:r>
              </a:p>
              <a:p>
                <a:r>
                  <a:rPr lang="en-US" sz="2400" dirty="0">
                    <a:latin typeface="+mj-lt"/>
                  </a:rPr>
                  <a:t>Each pair’s starting point is back-to-back from the middle of their sector.</a:t>
                </a:r>
              </a:p>
              <a:p>
                <a:r>
                  <a:rPr lang="en-US" sz="2400" dirty="0">
                    <a:latin typeface="+mj-lt"/>
                  </a:rPr>
                  <a:t>Each agent puts half of its sensor inward the circle and half outward.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988" y="2496480"/>
                <a:ext cx="5837750" cy="3147863"/>
              </a:xfrm>
              <a:blipFill>
                <a:blip r:embed="rId2"/>
                <a:stretch>
                  <a:fillRect l="-1357" t="-6202" r="-2296" b="-100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2EED1-466D-3E05-8226-CAED9D996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373" y="1605140"/>
            <a:ext cx="4235516" cy="339900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07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61DC183-07AE-409A-AB63-34A0C77B6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Running of the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7988" y="2146816"/>
                <a:ext cx="5837750" cy="3799139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latin typeface="+mj-lt"/>
                  </a:rPr>
                  <a:t> be the iteration index.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While the radius of the circle is above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latin typeface="+mj-lt"/>
                  </a:rPr>
                  <a:t>Do</a:t>
                </a:r>
                <a:r>
                  <a:rPr lang="en-US" sz="2400" dirty="0">
                    <a:latin typeface="+mj-lt"/>
                  </a:rPr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Each agent scans it’s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 angular sector, moving on the perimeter only, with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>
                    <a:latin typeface="+mj-lt"/>
                  </a:rPr>
                  <a:t> and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𝑐𝑖𝑟𝑐𝑢𝑙𝑎𝑟</m:t>
                            </m:r>
                          </m:sub>
                        </m:sSub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Each agent then proceeds inward the circle, with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and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988" y="2146816"/>
                <a:ext cx="5837750" cy="3799139"/>
              </a:xfrm>
              <a:blipFill>
                <a:blip r:embed="rId2"/>
                <a:stretch>
                  <a:fillRect l="-1670" r="-21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78AA9-789F-0AE7-72AB-ACC9C3D14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615" y="627954"/>
            <a:ext cx="4015031" cy="5353373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14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7669</TotalTime>
  <Words>1382</Words>
  <Application>Microsoft Office PowerPoint</Application>
  <PresentationFormat>Widescreen</PresentationFormat>
  <Paragraphs>160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On Two Pincer Search Algorithms Guaranteeing Capturing Evaders In Circular Area</vt:lpstr>
      <vt:lpstr>Preface</vt:lpstr>
      <vt:lpstr>Assumptions on the Sweepers</vt:lpstr>
      <vt:lpstr>Assumptions on the Evaders</vt:lpstr>
      <vt:lpstr>Assumptions of the model</vt:lpstr>
      <vt:lpstr>Lower bound on the velocity of the agents</vt:lpstr>
      <vt:lpstr>Circular Pincer Sweep with limited sensing capabilities</vt:lpstr>
      <vt:lpstr>Setting of the first algorithm</vt:lpstr>
      <vt:lpstr>Running of the algorithm</vt:lpstr>
      <vt:lpstr>End of the algorithm</vt:lpstr>
      <vt:lpstr>Theorem 1</vt:lpstr>
      <vt:lpstr>Proof - continue</vt:lpstr>
      <vt:lpstr>Theorem 2</vt:lpstr>
      <vt:lpstr>Now that we know that our algorithm works, we can calculate some specifics:</vt:lpstr>
      <vt:lpstr>Lemma 3</vt:lpstr>
      <vt:lpstr>Proof - continue</vt:lpstr>
      <vt:lpstr>From lemma 3 we conclude the following theorem:</vt:lpstr>
      <vt:lpstr>Proof</vt:lpstr>
      <vt:lpstr>Proof - continue</vt:lpstr>
      <vt:lpstr>Lemma 4</vt:lpstr>
      <vt:lpstr>Simulation</vt:lpstr>
      <vt:lpstr>Spiral Pincer Sweep with limited sensing capabilities</vt:lpstr>
      <vt:lpstr>Setting of the second algorithm</vt:lpstr>
      <vt:lpstr>Running of the algorithm</vt:lpstr>
      <vt:lpstr>Definitions</vt:lpstr>
      <vt:lpstr>Lemma 1</vt:lpstr>
      <vt:lpstr>Theorem 1</vt:lpstr>
      <vt:lpstr>Lemma 2</vt:lpstr>
      <vt:lpstr>Solving lemma 1 for v_s we get the critical velocity required for the algorithm to succeed. As illustrated on the right, we can see that it’s close to v_LB </vt:lpstr>
      <vt:lpstr>Lemma 3</vt:lpstr>
      <vt:lpstr>PowerPoint Presentation</vt:lpstr>
      <vt:lpstr>Simulation</vt:lpstr>
      <vt:lpstr>References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Two Algorithms Guarantees Capturing Evaders In Circular Area</dc:title>
  <dc:creator>Yonatan Kahalani</dc:creator>
  <cp:lastModifiedBy>Elmaleh, Hay</cp:lastModifiedBy>
  <cp:revision>138</cp:revision>
  <dcterms:created xsi:type="dcterms:W3CDTF">2023-08-09T11:33:45Z</dcterms:created>
  <dcterms:modified xsi:type="dcterms:W3CDTF">2023-08-15T08:29:51Z</dcterms:modified>
</cp:coreProperties>
</file>